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8" r:id="rId1"/>
  </p:sldMasterIdLst>
  <p:notesMasterIdLst>
    <p:notesMasterId r:id="rId20"/>
  </p:notesMasterIdLst>
  <p:sldIdLst>
    <p:sldId id="256" r:id="rId2"/>
    <p:sldId id="364" r:id="rId3"/>
    <p:sldId id="363" r:id="rId4"/>
    <p:sldId id="416" r:id="rId5"/>
    <p:sldId id="414" r:id="rId6"/>
    <p:sldId id="415" r:id="rId7"/>
    <p:sldId id="424" r:id="rId8"/>
    <p:sldId id="417" r:id="rId9"/>
    <p:sldId id="422" r:id="rId10"/>
    <p:sldId id="418" r:id="rId11"/>
    <p:sldId id="398" r:id="rId12"/>
    <p:sldId id="420" r:id="rId13"/>
    <p:sldId id="419" r:id="rId14"/>
    <p:sldId id="400" r:id="rId15"/>
    <p:sldId id="423" r:id="rId16"/>
    <p:sldId id="421" r:id="rId17"/>
    <p:sldId id="425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3" autoAdjust="0"/>
    <p:restoredTop sz="88959" autoAdjust="0"/>
  </p:normalViewPr>
  <p:slideViewPr>
    <p:cSldViewPr>
      <p:cViewPr varScale="1">
        <p:scale>
          <a:sx n="84" d="100"/>
          <a:sy n="84" d="100"/>
        </p:scale>
        <p:origin x="136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3" y="15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603" y="-9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DEB0-B1B7-4B0F-A7EC-CF4A76D2085A}" type="datetimeFigureOut">
              <a:rPr lang="en-US"/>
              <a:pPr/>
              <a:t>9/28/20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77B4-D1E2-48B8-AA50-ACEFAD04A16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3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77B4-D1E2-48B8-AA50-ACEFAD04A16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79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1?</a:t>
            </a:r>
          </a:p>
          <a:p>
            <a:r>
              <a:rPr lang="en-US" altLang="zh-CN" dirty="0"/>
              <a:t>FALSE.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definitely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distribution?</a:t>
            </a:r>
          </a:p>
          <a:p>
            <a:r>
              <a:rPr lang="en-US" altLang="zh-CN" dirty="0"/>
              <a:t>FALSE.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theoretical</a:t>
            </a:r>
            <a:r>
              <a:rPr lang="zh-CN" altLang="en-US" dirty="0"/>
              <a:t> </a:t>
            </a:r>
            <a:r>
              <a:rPr lang="en-US" altLang="zh-CN" dirty="0"/>
              <a:t>distributions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formally</a:t>
            </a:r>
            <a:r>
              <a:rPr lang="zh-CN" altLang="en-US" dirty="0"/>
              <a:t> </a:t>
            </a:r>
            <a:r>
              <a:rPr lang="en-US" altLang="zh-CN" dirty="0"/>
              <a:t>mathematically</a:t>
            </a:r>
            <a:r>
              <a:rPr lang="zh-CN" altLang="en-US" dirty="0"/>
              <a:t> </a:t>
            </a:r>
            <a:r>
              <a:rPr lang="en-US" altLang="zh-CN" dirty="0"/>
              <a:t>defined.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symmetric,</a:t>
            </a:r>
            <a:r>
              <a:rPr lang="zh-CN" altLang="en-US" dirty="0"/>
              <a:t> </a:t>
            </a:r>
            <a:r>
              <a:rPr lang="en-US" altLang="zh-CN" dirty="0"/>
              <a:t>unimodal,</a:t>
            </a:r>
            <a:r>
              <a:rPr lang="zh-CN" altLang="en-US" dirty="0"/>
              <a:t> </a:t>
            </a:r>
            <a:r>
              <a:rPr lang="en-US" altLang="zh-CN" dirty="0"/>
              <a:t>bell-shaped</a:t>
            </a:r>
            <a:r>
              <a:rPr lang="zh-CN" altLang="en-US" dirty="0"/>
              <a:t> </a:t>
            </a:r>
            <a:r>
              <a:rPr lang="en-US" altLang="zh-CN" dirty="0" err="1"/>
              <a:t>etc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guaranteed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knowing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SD.</a:t>
            </a:r>
          </a:p>
          <a:p>
            <a:endParaRPr lang="en-US" altLang="zh-CN" dirty="0"/>
          </a:p>
          <a:p>
            <a:r>
              <a:rPr lang="en-US" altLang="zh-CN" dirty="0"/>
              <a:t>Standardizing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“normal”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  <a:p>
            <a:r>
              <a:rPr lang="en-US" altLang="zh-CN" dirty="0"/>
              <a:t>FALSE.</a:t>
            </a:r>
            <a:r>
              <a:rPr lang="zh-CN" altLang="en-US" dirty="0"/>
              <a:t> </a:t>
            </a:r>
            <a:r>
              <a:rPr lang="en-US" altLang="zh-CN" dirty="0"/>
              <a:t>Standardizing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variable.</a:t>
            </a:r>
            <a:r>
              <a:rPr lang="zh-CN" altLang="en-US" dirty="0"/>
              <a:t>  </a:t>
            </a:r>
            <a:r>
              <a:rPr lang="en-US" altLang="zh-CN" dirty="0"/>
              <a:t>Standardization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normalization.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3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9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97.72%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9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7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interpret the standardized mean and standard deviation?</a:t>
            </a:r>
          </a:p>
          <a:p>
            <a:r>
              <a:rPr lang="en-US" dirty="0"/>
              <a:t>Why do the unstandardized and standardized mean and standard deviations differ from one another?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51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58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94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1?</a:t>
            </a:r>
          </a:p>
          <a:p>
            <a:r>
              <a:rPr lang="en-US" altLang="zh-CN" dirty="0"/>
              <a:t>FALSE.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definitely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distribution?</a:t>
            </a:r>
          </a:p>
          <a:p>
            <a:r>
              <a:rPr lang="en-US" altLang="zh-CN" dirty="0"/>
              <a:t>FALSE.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theoretical</a:t>
            </a:r>
            <a:r>
              <a:rPr lang="zh-CN" altLang="en-US" dirty="0"/>
              <a:t> </a:t>
            </a:r>
            <a:r>
              <a:rPr lang="en-US" altLang="zh-CN" dirty="0"/>
              <a:t>distributions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formally</a:t>
            </a:r>
            <a:r>
              <a:rPr lang="zh-CN" altLang="en-US" dirty="0"/>
              <a:t> </a:t>
            </a:r>
            <a:r>
              <a:rPr lang="en-US" altLang="zh-CN" dirty="0"/>
              <a:t>mathematically</a:t>
            </a:r>
            <a:r>
              <a:rPr lang="zh-CN" altLang="en-US" dirty="0"/>
              <a:t> </a:t>
            </a:r>
            <a:r>
              <a:rPr lang="en-US" altLang="zh-CN" dirty="0"/>
              <a:t>defined.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symmetric,</a:t>
            </a:r>
            <a:r>
              <a:rPr lang="zh-CN" altLang="en-US" dirty="0"/>
              <a:t> </a:t>
            </a:r>
            <a:r>
              <a:rPr lang="en-US" altLang="zh-CN" dirty="0"/>
              <a:t>unimodal,</a:t>
            </a:r>
            <a:r>
              <a:rPr lang="zh-CN" altLang="en-US" dirty="0"/>
              <a:t> </a:t>
            </a:r>
            <a:r>
              <a:rPr lang="en-US" altLang="zh-CN" dirty="0"/>
              <a:t>bell-shaped</a:t>
            </a:r>
            <a:r>
              <a:rPr lang="zh-CN" altLang="en-US" dirty="0"/>
              <a:t> </a:t>
            </a:r>
            <a:r>
              <a:rPr lang="en-US" altLang="zh-CN" dirty="0" err="1"/>
              <a:t>etc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guaranteed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knowing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SD.</a:t>
            </a:r>
          </a:p>
          <a:p>
            <a:endParaRPr lang="en-US" altLang="zh-CN" dirty="0"/>
          </a:p>
          <a:p>
            <a:r>
              <a:rPr lang="en-US" altLang="zh-CN" dirty="0"/>
              <a:t>Standardizing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“normal”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  <a:p>
            <a:r>
              <a:rPr lang="en-US" altLang="zh-CN" dirty="0"/>
              <a:t>FALSE.</a:t>
            </a:r>
            <a:r>
              <a:rPr lang="zh-CN" altLang="en-US" dirty="0"/>
              <a:t> </a:t>
            </a:r>
            <a:r>
              <a:rPr lang="en-US" altLang="zh-CN" dirty="0"/>
              <a:t>Standardizing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variable.</a:t>
            </a:r>
            <a:r>
              <a:rPr lang="zh-CN" altLang="en-US" dirty="0"/>
              <a:t>  </a:t>
            </a:r>
            <a:r>
              <a:rPr lang="en-US" altLang="zh-CN" dirty="0"/>
              <a:t>Standardization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normalization.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2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6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1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3635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78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86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7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6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3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6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8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6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5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3F92E-11A2-4FB5-8852-B5A2451149E9}" type="datetimeFigureOut">
              <a:rPr lang="en-US" smtClean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98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Sociology</a:t>
            </a: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: 3549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distribution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Recitation #4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Yue Chu</a:t>
            </a:r>
          </a:p>
        </p:txBody>
      </p:sp>
    </p:spTree>
    <p:extLst>
      <p:ext uri="{BB962C8B-B14F-4D97-AF65-F5344CB8AC3E}">
        <p14:creationId xmlns:p14="http://schemas.microsoft.com/office/powerpoint/2010/main" val="155149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7FB-153C-E94E-B04B-99A1382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en-US" altLang="zh-CN" dirty="0"/>
              <a:t>Z-score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1453-D77F-6246-A9A2-6F0976DE5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relative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A standardized score that indicates </a:t>
            </a:r>
            <a:r>
              <a:rPr lang="en-US" dirty="0">
                <a:solidFill>
                  <a:schemeClr val="accent1"/>
                </a:solidFill>
              </a:rPr>
              <a:t>the direction and distance</a:t>
            </a:r>
            <a:r>
              <a:rPr lang="en-US" dirty="0"/>
              <a:t>, in standard deviation units, of a particular value from the mean</a:t>
            </a:r>
          </a:p>
          <a:p>
            <a:pPr lvl="1"/>
            <a:r>
              <a:rPr lang="en-US" dirty="0"/>
              <a:t>Indicates the degree that any given raw score deviates from the mean of a distribution on a standardized scale</a:t>
            </a:r>
          </a:p>
          <a:p>
            <a:endParaRPr lang="en-US" dirty="0"/>
          </a:p>
          <a:p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transformed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en-US" dirty="0"/>
              <a:t> </a:t>
            </a:r>
          </a:p>
          <a:p>
            <a:pPr lvl="1"/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dirty="0"/>
              <a:t>measured according to a set metric</a:t>
            </a:r>
          </a:p>
          <a:p>
            <a:pPr lvl="1"/>
            <a:r>
              <a:rPr lang="en-US" dirty="0"/>
              <a:t>is more easily compared to other scores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2502-4967-5942-80CF-45AF011F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z-score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2068F6-7F81-7743-B299-CADC32AA5F5F}"/>
              </a:ext>
            </a:extLst>
          </p:cNvPr>
          <p:cNvGrpSpPr/>
          <p:nvPr/>
        </p:nvGrpSpPr>
        <p:grpSpPr>
          <a:xfrm>
            <a:off x="1071282" y="2368718"/>
            <a:ext cx="9220200" cy="1669884"/>
            <a:chOff x="1143000" y="2514601"/>
            <a:chExt cx="9220200" cy="1669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 Box 2">
                  <a:extLst>
                    <a:ext uri="{FF2B5EF4-FFF2-40B4-BE49-F238E27FC236}">
                      <a16:creationId xmlns:a16="http://schemas.microsoft.com/office/drawing/2014/main" id="{32D78885-90BD-614E-B605-77916945BC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43000" y="2523566"/>
                  <a:ext cx="4572000" cy="166091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US" sz="20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𝝁</m:t>
                      </m:r>
                      <m:r>
                        <a:rPr lang="en-US" sz="20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</m:oMath>
                  </a14:m>
                  <a:r>
                    <a:rPr lang="en-US" sz="2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population mean</a:t>
                  </a:r>
                  <a:endPara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𝝈</m:t>
                      </m:r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</m:oMath>
                  </a14:m>
                  <a:r>
                    <a:rPr lang="en-US" sz="2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population standard deviation</a:t>
                  </a: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 </a:t>
                  </a:r>
                  <a:endPara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𝝈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 Box 2">
                  <a:extLst>
                    <a:ext uri="{FF2B5EF4-FFF2-40B4-BE49-F238E27FC236}">
                      <a16:creationId xmlns:a16="http://schemas.microsoft.com/office/drawing/2014/main" id="{32D78885-90BD-614E-B605-77916945B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3000" y="2523566"/>
                  <a:ext cx="4572000" cy="1660918"/>
                </a:xfrm>
                <a:prstGeom prst="rect">
                  <a:avLst/>
                </a:prstGeom>
                <a:blipFill>
                  <a:blip r:embed="rId3"/>
                  <a:stretch>
                    <a:fillRect l="-277" t="-2256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Box 2">
                  <a:extLst>
                    <a:ext uri="{FF2B5EF4-FFF2-40B4-BE49-F238E27FC236}">
                      <a16:creationId xmlns:a16="http://schemas.microsoft.com/office/drawing/2014/main" id="{DC6430F7-7F9A-6545-98A0-A74A724BDB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24600" y="2514601"/>
                  <a:ext cx="4038600" cy="166988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00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a14:m>
                  <a:r>
                    <a:rPr lang="en-US" sz="2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sample mean</a:t>
                  </a: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US" sz="200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00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a14:m>
                  <a:r>
                    <a:rPr lang="en-US" sz="2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sample standard deviation</a:t>
                  </a: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 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𝒙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CN" b="1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𝒔</m:t>
                            </m:r>
                          </m:den>
                        </m:f>
                      </m:oMath>
                    </m:oMathPara>
                  </a14:m>
                  <a:endParaRPr lang="en-US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 Box 2">
                  <a:extLst>
                    <a:ext uri="{FF2B5EF4-FFF2-40B4-BE49-F238E27FC236}">
                      <a16:creationId xmlns:a16="http://schemas.microsoft.com/office/drawing/2014/main" id="{DC6430F7-7F9A-6545-98A0-A74A724BD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24600" y="2514601"/>
                  <a:ext cx="4038600" cy="1669884"/>
                </a:xfrm>
                <a:prstGeom prst="rect">
                  <a:avLst/>
                </a:prstGeom>
                <a:blipFill>
                  <a:blip r:embed="rId4"/>
                  <a:stretch>
                    <a:fillRect t="-3008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7FEB33-F32D-8040-9950-BADCA1D1E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5000"/>
            <a:ext cx="8229600" cy="464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population:			</a:t>
            </a:r>
            <a:r>
              <a:rPr lang="zh-CN" altLang="en-US" sz="2000" dirty="0"/>
              <a:t>     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sample:</a:t>
            </a:r>
            <a:endParaRPr lang="en-US" sz="20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35044A8-C435-BF43-BBEA-D2E8E22F4481}"/>
              </a:ext>
            </a:extLst>
          </p:cNvPr>
          <p:cNvSpPr txBox="1">
            <a:spLocks/>
          </p:cNvSpPr>
          <p:nvPr/>
        </p:nvSpPr>
        <p:spPr>
          <a:xfrm>
            <a:off x="1066800" y="4191001"/>
            <a:ext cx="104394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u="sng" dirty="0"/>
              <a:t>Interpretation</a:t>
            </a:r>
          </a:p>
          <a:p>
            <a:r>
              <a:rPr lang="en-US" altLang="zh-CN" dirty="0"/>
              <a:t>Sign: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altLang="zh-CN" dirty="0"/>
              <a:t>greater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mean;</a:t>
            </a:r>
          </a:p>
          <a:p>
            <a:pPr lvl="1"/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mean.</a:t>
            </a:r>
          </a:p>
          <a:p>
            <a:r>
              <a:rPr lang="en-US" altLang="zh-CN" dirty="0"/>
              <a:t>Values:</a:t>
            </a:r>
          </a:p>
          <a:p>
            <a:pPr lvl="1"/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STANDARD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DEVIATIONS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(center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distribution)</a:t>
            </a:r>
          </a:p>
        </p:txBody>
      </p:sp>
    </p:spTree>
    <p:extLst>
      <p:ext uri="{BB962C8B-B14F-4D97-AF65-F5344CB8AC3E}">
        <p14:creationId xmlns:p14="http://schemas.microsoft.com/office/powerpoint/2010/main" val="342344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7FB-153C-E94E-B04B-99A1382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1453-D77F-6246-A9A2-6F0976DE5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Standardized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</a:p>
          <a:p>
            <a:pPr lvl="1"/>
            <a:r>
              <a:rPr lang="en-US" altLang="zh-CN" dirty="0"/>
              <a:t>Transform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z-score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Z-distribution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5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E6DA-6336-2940-80CE-7CEAEC63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#1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69A5C-A42B-244C-90FC-FED5DC998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1"/>
            <a:ext cx="10820400" cy="2057399"/>
          </a:xfrm>
        </p:spPr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Ohio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1283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100,000</a:t>
            </a:r>
            <a:r>
              <a:rPr lang="zh-CN" altLang="en-US" dirty="0"/>
              <a:t> </a:t>
            </a:r>
            <a:r>
              <a:rPr lang="en-US" altLang="zh-CN" dirty="0"/>
              <a:t>population.</a:t>
            </a:r>
          </a:p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states: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rate:</a:t>
            </a:r>
            <a:r>
              <a:rPr lang="zh-CN" altLang="en-US" dirty="0"/>
              <a:t> </a:t>
            </a:r>
            <a:r>
              <a:rPr lang="en-US" altLang="zh-CN" dirty="0"/>
              <a:t>1947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100,000</a:t>
            </a:r>
          </a:p>
          <a:p>
            <a:pPr lvl="1"/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deviation:</a:t>
            </a:r>
            <a:r>
              <a:rPr lang="zh-CN" altLang="en-US" dirty="0"/>
              <a:t> </a:t>
            </a:r>
            <a:r>
              <a:rPr lang="en-US" altLang="zh-CN" dirty="0"/>
              <a:t>781</a:t>
            </a:r>
          </a:p>
          <a:p>
            <a:r>
              <a:rPr lang="en-US" altLang="zh-CN" dirty="0"/>
              <a:t>💡Q: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z-score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interpret</a:t>
            </a:r>
          </a:p>
          <a:p>
            <a:endParaRPr lang="en-US" altLang="zh-C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16C336-CB4A-E146-AD60-DF09801A00BA}"/>
              </a:ext>
            </a:extLst>
          </p:cNvPr>
          <p:cNvSpPr txBox="1">
            <a:spLocks/>
          </p:cNvSpPr>
          <p:nvPr/>
        </p:nvSpPr>
        <p:spPr>
          <a:xfrm>
            <a:off x="832582" y="4343400"/>
            <a:ext cx="10216417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Treat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Ohio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0.850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below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states.</a:t>
            </a:r>
            <a:r>
              <a:rPr lang="zh-CN" altLang="en-US" dirty="0"/>
              <a:t> 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33FA92-8A0A-D94F-941A-6CE0601CB2F5}"/>
                  </a:ext>
                </a:extLst>
              </p:cNvPr>
              <p:cNvSpPr/>
              <p:nvPr/>
            </p:nvSpPr>
            <p:spPr>
              <a:xfrm>
                <a:off x="1828800" y="4800600"/>
                <a:ext cx="403745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𝑍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𝝁</m:t>
                          </m:r>
                        </m:num>
                        <m:den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𝝈</m:t>
                          </m:r>
                        </m:den>
                      </m:f>
                      <m:r>
                        <a:rPr lang="en-US" altLang="zh-CN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1283−1947</m:t>
                          </m:r>
                        </m:num>
                        <m:den>
                          <m:r>
                            <a:rPr lang="en-US" altLang="zh-CN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781</m:t>
                          </m:r>
                        </m:den>
                      </m:f>
                      <m:r>
                        <a:rPr lang="en-US" altLang="zh-CN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=−0.850</m:t>
                      </m:r>
                      <m:r>
                        <a:rPr lang="zh-CN" alt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33FA92-8A0A-D94F-941A-6CE0601CB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800600"/>
                <a:ext cx="4037452" cy="612732"/>
              </a:xfrm>
              <a:prstGeom prst="rect">
                <a:avLst/>
              </a:prstGeom>
              <a:blipFill>
                <a:blip r:embed="rId2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9BE0A-359D-934E-AC63-62F63AA9B16A}"/>
              </a:ext>
            </a:extLst>
          </p:cNvPr>
          <p:cNvGrpSpPr/>
          <p:nvPr/>
        </p:nvGrpSpPr>
        <p:grpSpPr>
          <a:xfrm>
            <a:off x="7239000" y="2269134"/>
            <a:ext cx="3967130" cy="3081732"/>
            <a:chOff x="3231406" y="2331600"/>
            <a:chExt cx="3967130" cy="30817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A3DCB8-07D5-3F4F-A9F4-7075FD8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406" y="2331600"/>
              <a:ext cx="3967130" cy="308173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216F6E1-7141-D14E-ACE7-B0F4DEC26E99}"/>
                </a:ext>
              </a:extLst>
            </p:cNvPr>
            <p:cNvGrpSpPr/>
            <p:nvPr/>
          </p:nvGrpSpPr>
          <p:grpSpPr>
            <a:xfrm>
              <a:off x="4419600" y="3045629"/>
              <a:ext cx="609600" cy="609600"/>
              <a:chOff x="8686800" y="2895600"/>
              <a:chExt cx="609600" cy="60960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DEF60AD-3531-E243-B2D7-6B74315BA616}"/>
                  </a:ext>
                </a:extLst>
              </p:cNvPr>
              <p:cNvCxnSpPr/>
              <p:nvPr/>
            </p:nvCxnSpPr>
            <p:spPr>
              <a:xfrm>
                <a:off x="9067800" y="3200400"/>
                <a:ext cx="0" cy="304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6124622-113D-F846-A290-AB344EB0BC7F}"/>
                  </a:ext>
                </a:extLst>
              </p:cNvPr>
              <p:cNvSpPr/>
              <p:nvPr/>
            </p:nvSpPr>
            <p:spPr>
              <a:xfrm>
                <a:off x="8686800" y="2895600"/>
                <a:ext cx="609600" cy="3048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Ohio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783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066881-C8B5-474F-ACED-853F3DFA45AF}"/>
              </a:ext>
            </a:extLst>
          </p:cNvPr>
          <p:cNvSpPr txBox="1">
            <a:spLocks/>
          </p:cNvSpPr>
          <p:nvPr/>
        </p:nvSpPr>
        <p:spPr>
          <a:xfrm>
            <a:off x="868655" y="3986577"/>
            <a:ext cx="10216417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growth</a:t>
            </a:r>
            <a:r>
              <a:rPr lang="zh-CN" altLang="en-US" sz="2000" dirty="0"/>
              <a:t> </a:t>
            </a:r>
            <a:r>
              <a:rPr lang="en-US" altLang="zh-CN" sz="2000" dirty="0"/>
              <a:t>standard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determined</a:t>
            </a:r>
            <a:r>
              <a:rPr lang="zh-CN" altLang="en-US" sz="2000" dirty="0"/>
              <a:t> </a:t>
            </a:r>
            <a:r>
              <a:rPr lang="en-US" altLang="zh-CN" sz="2000" dirty="0"/>
              <a:t>based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sample</a:t>
            </a:r>
            <a:endParaRPr lang="en-US" altLang="zh-CN" sz="2000" b="1" u="sng" dirty="0"/>
          </a:p>
          <a:p>
            <a:endParaRPr lang="en-US" altLang="zh-CN" sz="2000" b="1" u="sng" dirty="0"/>
          </a:p>
          <a:p>
            <a:pPr marL="0" indent="0">
              <a:buNone/>
            </a:pPr>
            <a:endParaRPr lang="en-US" altLang="zh-CN" sz="2000" b="1" u="sng" dirty="0"/>
          </a:p>
          <a:p>
            <a:pPr marL="0" indent="0">
              <a:buNone/>
            </a:pPr>
            <a:endParaRPr lang="en-US" altLang="zh-CN" sz="2000" b="1" u="sng" dirty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girl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2.64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above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girls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US.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180A8-EA2E-344D-8E8A-0D7F8907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#2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AAABA-0361-8E41-B10C-90917010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10582129" cy="1981200"/>
          </a:xfrm>
        </p:spPr>
        <p:txBody>
          <a:bodyPr>
            <a:normAutofit/>
          </a:bodyPr>
          <a:lstStyle/>
          <a:p>
            <a:r>
              <a:rPr lang="en-US" dirty="0"/>
              <a:t>The World Health Organization (WHO) releas</a:t>
            </a:r>
            <a:r>
              <a:rPr lang="en-US" altLang="zh-CN" dirty="0"/>
              <a:t>es</a:t>
            </a:r>
            <a:r>
              <a:rPr lang="en-US" dirty="0"/>
              <a:t> international growth standard distributio</a:t>
            </a:r>
            <a:r>
              <a:rPr lang="en-US" altLang="zh-CN" dirty="0"/>
              <a:t>n,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doctors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parents</a:t>
            </a:r>
            <a:r>
              <a:rPr lang="zh-CN" altLang="en-US" dirty="0"/>
              <a:t> </a:t>
            </a:r>
            <a:r>
              <a:rPr lang="en-US" dirty="0"/>
              <a:t>to assess whether children are growing and developing as they should.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girl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US,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3.23</a:t>
            </a:r>
            <a:r>
              <a:rPr lang="zh-CN" altLang="en-US" dirty="0"/>
              <a:t> </a:t>
            </a:r>
            <a:r>
              <a:rPr lang="en-US" altLang="zh-CN" dirty="0"/>
              <a:t>kg,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0.14kg</a:t>
            </a:r>
            <a:endParaRPr lang="en-US" dirty="0"/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z-score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girl</a:t>
            </a:r>
            <a:r>
              <a:rPr lang="zh-CN" altLang="en-US" dirty="0"/>
              <a:t> </a:t>
            </a:r>
            <a:r>
              <a:rPr lang="en-US" altLang="zh-CN" dirty="0"/>
              <a:t>born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3.6kg?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FF269F-56A7-CD45-95AC-D0E40849A79B}"/>
                  </a:ext>
                </a:extLst>
              </p:cNvPr>
              <p:cNvSpPr/>
              <p:nvPr/>
            </p:nvSpPr>
            <p:spPr>
              <a:xfrm>
                <a:off x="2667000" y="4495800"/>
                <a:ext cx="4629152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𝒛</m:t>
                      </m:r>
                      <m:r>
                        <a:rPr lang="en-US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𝒔</m:t>
                          </m:r>
                        </m:den>
                      </m:f>
                      <m:r>
                        <a:rPr lang="en-US" altLang="zh-CN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𝟑</m:t>
                          </m:r>
                          <m: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.</m:t>
                          </m:r>
                          <m: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𝟔</m:t>
                          </m:r>
                          <m: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𝟑</m:t>
                          </m:r>
                          <m: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.</m:t>
                          </m:r>
                          <m: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𝟐𝟑</m:t>
                          </m:r>
                        </m:num>
                        <m:den>
                          <m: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𝟎</m:t>
                          </m:r>
                          <m: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.</m:t>
                          </m:r>
                          <m: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𝟏𝟒</m:t>
                          </m:r>
                        </m:den>
                      </m:f>
                      <m:r>
                        <a:rPr lang="en-US" altLang="zh-CN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𝟐</m:t>
                      </m:r>
                      <m:r>
                        <a:rPr lang="en-US" altLang="zh-CN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  <m:r>
                        <a:rPr lang="en-US" altLang="zh-CN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𝟔𝟒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FF269F-56A7-CD45-95AC-D0E40849A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495800"/>
                <a:ext cx="4629152" cy="786177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8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7FB-153C-E94E-B04B-99A1382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en-US" altLang="zh-CN" dirty="0"/>
              <a:t>In-class</a:t>
            </a:r>
            <a:r>
              <a:rPr lang="zh-CN" altLang="en-US" dirty="0"/>
              <a:t> </a:t>
            </a:r>
            <a:r>
              <a:rPr lang="en-US" altLang="zh-CN" dirty="0"/>
              <a:t>exercise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1453-D77F-6246-A9A2-6F0976DE5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5532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u="sng" dirty="0"/>
              <a:t>Test</a:t>
            </a:r>
            <a:r>
              <a:rPr lang="zh-CN" altLang="en-US" u="sng" dirty="0"/>
              <a:t> </a:t>
            </a:r>
            <a:r>
              <a:rPr lang="en-US" altLang="zh-CN" u="sng" dirty="0"/>
              <a:t>score</a:t>
            </a:r>
            <a:r>
              <a:rPr lang="zh-CN" altLang="en-US" u="sng" dirty="0"/>
              <a:t> </a:t>
            </a:r>
            <a:r>
              <a:rPr lang="en-US" altLang="zh-CN" u="sng" dirty="0"/>
              <a:t>example</a:t>
            </a:r>
          </a:p>
          <a:p>
            <a:pPr lvl="1"/>
            <a:r>
              <a:rPr lang="en-US" altLang="zh-CN" dirty="0"/>
              <a:t>Midterm: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80,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</a:p>
          <a:p>
            <a:pPr lvl="1"/>
            <a:r>
              <a:rPr lang="en-US" altLang="zh-CN" dirty="0"/>
              <a:t>Final: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70,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7.5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scored</a:t>
            </a:r>
            <a:r>
              <a:rPr lang="zh-CN" altLang="en-US" dirty="0"/>
              <a:t> </a:t>
            </a:r>
            <a:r>
              <a:rPr lang="en-US" altLang="zh-CN" dirty="0"/>
              <a:t>80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mid-term</a:t>
            </a:r>
            <a:r>
              <a:rPr lang="zh-CN" altLang="en-US" dirty="0"/>
              <a:t> </a:t>
            </a:r>
            <a:r>
              <a:rPr lang="en-US" altLang="zh-CN" dirty="0"/>
              <a:t>exam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exam.</a:t>
            </a:r>
          </a:p>
          <a:p>
            <a:endParaRPr lang="en-US" altLang="zh-CN" dirty="0"/>
          </a:p>
          <a:p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interpret.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Carmen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attendance</a:t>
            </a:r>
            <a:r>
              <a:rPr lang="zh-CN" altLang="en-US" dirty="0"/>
              <a:t> </a:t>
            </a:r>
            <a:r>
              <a:rPr lang="en-US" altLang="zh-CN" dirty="0"/>
              <a:t>Sep.28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861779-0377-DE46-9411-8EA84987E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057401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78CC-3639-9A4E-986F-DFD65DEC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clarifications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9944-D9E0-B444-933F-BAF50C802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1?</a:t>
            </a:r>
          </a:p>
          <a:p>
            <a:endParaRPr lang="en-US" altLang="zh-CN" dirty="0"/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definitely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distribution?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EAA6C-4728-CC43-A770-373D02B01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72" y="3947159"/>
            <a:ext cx="7226055" cy="24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78CC-3639-9A4E-986F-DFD65DEC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clarifications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9944-D9E0-B444-933F-BAF50C802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”standardize”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normally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variable?</a:t>
            </a:r>
          </a:p>
          <a:p>
            <a:endParaRPr lang="en-US" altLang="zh-CN" dirty="0"/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standardizing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“normal”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27EED-D64F-B143-9F3B-99DC1F754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507758"/>
            <a:ext cx="4267200" cy="271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9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B93C-46EF-47DE-900D-54248EB6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62000"/>
            <a:ext cx="10515600" cy="5257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altLang="zh-CN" sz="4800" cap="none" dirty="0"/>
            </a:br>
            <a:br>
              <a:rPr lang="en-US" altLang="zh-CN" sz="4800" cap="none" dirty="0"/>
            </a:br>
            <a:br>
              <a:rPr lang="en-US" altLang="zh-CN" sz="4800" cap="none" dirty="0"/>
            </a:br>
            <a:br>
              <a:rPr lang="en-US" altLang="zh-CN" sz="4800" cap="none" dirty="0"/>
            </a:br>
            <a:br>
              <a:rPr lang="en-US" altLang="zh-CN" sz="4800" cap="none" dirty="0"/>
            </a:br>
            <a:br>
              <a:rPr lang="en-US" altLang="zh-CN" sz="4800" cap="none" dirty="0"/>
            </a:br>
            <a:r>
              <a:rPr lang="en-US" altLang="zh-CN" sz="4800" cap="none" dirty="0"/>
              <a:t>Now</a:t>
            </a:r>
            <a:r>
              <a:rPr lang="zh-CN" altLang="en-US" sz="4800" cap="none" dirty="0"/>
              <a:t> </a:t>
            </a:r>
            <a:r>
              <a:rPr lang="en-US" altLang="zh-CN" sz="4800" cap="none" dirty="0"/>
              <a:t>let’s</a:t>
            </a:r>
            <a:r>
              <a:rPr lang="zh-CN" altLang="en-US" sz="4800" cap="none" dirty="0"/>
              <a:t> </a:t>
            </a:r>
            <a:r>
              <a:rPr lang="en-US" altLang="zh-CN" sz="4800" cap="none" dirty="0"/>
              <a:t>do</a:t>
            </a:r>
            <a:r>
              <a:rPr lang="zh-CN" altLang="en-US" sz="4800" cap="none" dirty="0"/>
              <a:t> </a:t>
            </a:r>
            <a:r>
              <a:rPr lang="en-US" altLang="zh-CN" sz="4800" cap="none" dirty="0"/>
              <a:t>this</a:t>
            </a:r>
            <a:r>
              <a:rPr lang="zh-CN" altLang="en-US" sz="4800" cap="none" dirty="0"/>
              <a:t> </a:t>
            </a:r>
            <a:r>
              <a:rPr lang="en-US" altLang="zh-CN" sz="4800" cap="none" dirty="0"/>
              <a:t>in</a:t>
            </a:r>
            <a:r>
              <a:rPr lang="zh-CN" altLang="en-US" sz="4800" cap="none" dirty="0"/>
              <a:t> </a:t>
            </a:r>
            <a:r>
              <a:rPr lang="en-US" altLang="zh-CN" sz="4800" cap="none" dirty="0"/>
              <a:t>Stata.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B4673-3544-B749-A346-317A61828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2" r="24219"/>
          <a:stretch/>
        </p:blipFill>
        <p:spPr>
          <a:xfrm>
            <a:off x="4572000" y="1733550"/>
            <a:ext cx="3200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2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DD60-B7A6-F645-AF9A-A5CDA183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announcement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67D4-A6E7-B747-AA61-5135F093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#1 is being graded.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Homework #2 has been distributed.</a:t>
            </a:r>
          </a:p>
          <a:p>
            <a:pPr lvl="1"/>
            <a:r>
              <a:rPr lang="en-US" altLang="zh-CN" dirty="0"/>
              <a:t>Homework 2 is due </a:t>
            </a:r>
            <a:r>
              <a:rPr lang="en-US" altLang="zh-CN" dirty="0">
                <a:solidFill>
                  <a:schemeClr val="accent1"/>
                </a:solidFill>
              </a:rPr>
              <a:t>Oct. 23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917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5B34-FF16-1D42-A165-6D5725D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EA51A-72BD-904C-A015-120399882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515E6-5453-6745-ADEA-417C9AB34F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Normal distribution</a:t>
            </a:r>
          </a:p>
          <a:p>
            <a:r>
              <a:rPr lang="en-US" altLang="zh-CN" dirty="0"/>
              <a:t>Standardize distribution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7FFFB-6707-E040-AD84-74B01B9F3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065A17-C92F-7444-ADD7-DFA3F06D89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exercise</a:t>
            </a:r>
          </a:p>
          <a:p>
            <a:pPr lvl="1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 answer to Carmen for attendance</a:t>
            </a:r>
          </a:p>
          <a:p>
            <a:r>
              <a:rPr lang="en-US" altLang="zh-CN" dirty="0"/>
              <a:t>Stata</a:t>
            </a:r>
          </a:p>
        </p:txBody>
      </p:sp>
    </p:spTree>
    <p:extLst>
      <p:ext uri="{BB962C8B-B14F-4D97-AF65-F5344CB8AC3E}">
        <p14:creationId xmlns:p14="http://schemas.microsoft.com/office/powerpoint/2010/main" val="32277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D533-FAFD-ED40-A8B0-739E3D38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64373"/>
            <a:ext cx="104394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Commonly observed bell-shaped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2EE1F0-2ED6-C241-A9F9-DEDFA0B07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0" y="2051051"/>
            <a:ext cx="4038600" cy="3028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29CD82-5A44-6248-A9C9-C27D49EB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057401"/>
            <a:ext cx="3987800" cy="3022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85DF53D-F9CF-1144-8A76-DF07C4650BDC}"/>
              </a:ext>
            </a:extLst>
          </p:cNvPr>
          <p:cNvSpPr txBox="1">
            <a:spLocks/>
          </p:cNvSpPr>
          <p:nvPr/>
        </p:nvSpPr>
        <p:spPr>
          <a:xfrm>
            <a:off x="685800" y="5410201"/>
            <a:ext cx="10820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Examples: weight, height, IQ, sum of two dices, blood pressure, …</a:t>
            </a:r>
          </a:p>
        </p:txBody>
      </p:sp>
    </p:spTree>
    <p:extLst>
      <p:ext uri="{BB962C8B-B14F-4D97-AF65-F5344CB8AC3E}">
        <p14:creationId xmlns:p14="http://schemas.microsoft.com/office/powerpoint/2010/main" val="145426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CC346-4866-5549-9FF7-EB52628B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BF9DA9-DFCF-004D-B759-CBDB4F87A3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05000"/>
                <a:ext cx="10820400" cy="4313685"/>
              </a:xfrm>
            </p:spPr>
            <p:txBody>
              <a:bodyPr/>
              <a:lstStyle/>
              <a:p>
                <a:r>
                  <a:rPr lang="en-US" altLang="zh-CN" dirty="0"/>
                  <a:t>A theoretical model of frequency distribution</a:t>
                </a:r>
              </a:p>
              <a:p>
                <a:pPr lvl="1"/>
                <a:r>
                  <a:rPr lang="en-US" dirty="0"/>
                  <a:t>Symmetric, </a:t>
                </a:r>
                <a:r>
                  <a:rPr lang="en-US" dirty="0" err="1"/>
                  <a:t>uni</a:t>
                </a:r>
                <a:r>
                  <a:rPr lang="en-US" dirty="0"/>
                  <a:t>-modal, smooth, bell-shaped curve,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Normal distribution is also called Gaussian distribution</a:t>
                </a:r>
              </a:p>
              <a:p>
                <a:pPr lvl="1"/>
                <a:r>
                  <a:rPr lang="en-US" dirty="0"/>
                  <a:t>Carl Friedrich Gauss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discovered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formula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astronomy)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BF9DA9-DFCF-004D-B759-CBDB4F87A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05000"/>
                <a:ext cx="10820400" cy="4313685"/>
              </a:xfrm>
              <a:blipFill>
                <a:blip r:embed="rId3"/>
                <a:stretch>
                  <a:fillRect l="-586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F1FAEB-409C-8A41-AF6B-BBB8FE25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712" y="3499307"/>
            <a:ext cx="4495800" cy="285653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2F23D2-3631-9A45-9D9B-C0DF5A2C65B3}"/>
              </a:ext>
            </a:extLst>
          </p:cNvPr>
          <p:cNvGrpSpPr/>
          <p:nvPr/>
        </p:nvGrpSpPr>
        <p:grpSpPr>
          <a:xfrm>
            <a:off x="6781800" y="3861018"/>
            <a:ext cx="4383112" cy="2133114"/>
            <a:chOff x="6705600" y="3657600"/>
            <a:chExt cx="4799752" cy="23358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4BA97E-28B7-244D-BE8E-78B91E2CC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5600" y="3657600"/>
              <a:ext cx="4799752" cy="2335879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6362F35-DC20-724A-93A9-E6C9DC4F50CF}"/>
                </a:ext>
              </a:extLst>
            </p:cNvPr>
            <p:cNvSpPr/>
            <p:nvPr/>
          </p:nvSpPr>
          <p:spPr>
            <a:xfrm>
              <a:off x="8153400" y="4368339"/>
              <a:ext cx="1143000" cy="9144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766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166A-1DAE-C04E-AD57-383CAA71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r>
              <a:rPr lang="en-US" sz="3600" dirty="0"/>
              <a:t>Theoretical probability distribution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56061F9-62C2-3841-BCA7-0BE5FD09D25A}"/>
              </a:ext>
            </a:extLst>
          </p:cNvPr>
          <p:cNvSpPr txBox="1">
            <a:spLocks/>
          </p:cNvSpPr>
          <p:nvPr/>
        </p:nvSpPr>
        <p:spPr>
          <a:xfrm>
            <a:off x="685800" y="2057401"/>
            <a:ext cx="10820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Theoretical</a:t>
            </a:r>
            <a:r>
              <a:rPr lang="en-US" altLang="zh-CN" sz="2800" dirty="0"/>
              <a:t>: distribution based on infinite population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As sample size increases, the probability distribution gets closer to smooth, bell-shaped curve – normal distribution.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F8C46-AB19-FA44-B449-F0608A84B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43200"/>
            <a:ext cx="11430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4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166A-1DAE-C04E-AD57-383CAA71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DEFINING</a:t>
            </a:r>
            <a:r>
              <a:rPr lang="zh-CN" altLang="en-US" sz="3600" dirty="0"/>
              <a:t> </a:t>
            </a:r>
            <a:r>
              <a:rPr lang="en-US" altLang="zh-CN" sz="3600" dirty="0"/>
              <a:t>NORMAL</a:t>
            </a:r>
            <a:r>
              <a:rPr lang="zh-CN" altLang="en-US" sz="3600" dirty="0"/>
              <a:t> </a:t>
            </a:r>
            <a:r>
              <a:rPr lang="en-US" altLang="zh-CN" sz="3600" dirty="0"/>
              <a:t>DISTRIBUTION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BEEC-D3C9-F349-A476-7429B67DD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181600"/>
            <a:ext cx="10820400" cy="103708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About</a:t>
            </a:r>
            <a:r>
              <a:rPr lang="en-US" dirty="0"/>
              <a:t> 68.2% of </a:t>
            </a:r>
            <a:r>
              <a:rPr lang="en-US" altLang="zh-CN" dirty="0"/>
              <a:t>observations </a:t>
            </a:r>
            <a:r>
              <a:rPr lang="en-US" dirty="0"/>
              <a:t>are within the range -1 to 1 standard deviation.</a:t>
            </a:r>
          </a:p>
          <a:p>
            <a:r>
              <a:rPr lang="en-US" dirty="0"/>
              <a:t>About 95.5% of </a:t>
            </a:r>
            <a:r>
              <a:rPr lang="en-US" altLang="zh-CN" dirty="0"/>
              <a:t>observations </a:t>
            </a:r>
            <a:r>
              <a:rPr lang="en-US" dirty="0"/>
              <a:t>are within the range -2 to 2 standard deviations.</a:t>
            </a:r>
          </a:p>
          <a:p>
            <a:r>
              <a:rPr lang="en-US" dirty="0"/>
              <a:t>About 99.7% of </a:t>
            </a:r>
            <a:r>
              <a:rPr lang="en-US" altLang="zh-CN" dirty="0"/>
              <a:t>observations </a:t>
            </a:r>
            <a:r>
              <a:rPr lang="en-US" dirty="0"/>
              <a:t>are within the range -3 to 3 standard deviations.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163E7-93D3-154C-B8DB-FCD5CCD79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94"/>
          <a:stretch/>
        </p:blipFill>
        <p:spPr>
          <a:xfrm>
            <a:off x="2438400" y="2261217"/>
            <a:ext cx="5760472" cy="27918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DFACE6-7E4B-7F43-B57C-4AD01A141374}"/>
              </a:ext>
            </a:extLst>
          </p:cNvPr>
          <p:cNvSpPr txBox="1">
            <a:spLocks/>
          </p:cNvSpPr>
          <p:nvPr/>
        </p:nvSpPr>
        <p:spPr>
          <a:xfrm>
            <a:off x="685800" y="1837765"/>
            <a:ext cx="10820400" cy="448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r>
              <a:rPr lang="zh-CN" altLang="en-US" dirty="0"/>
              <a:t> </a:t>
            </a:r>
            <a:r>
              <a:rPr lang="en-US" altLang="zh-CN" dirty="0"/>
              <a:t>determines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probabilities</a:t>
            </a:r>
            <a:r>
              <a:rPr lang="zh-CN" altLang="en-US" dirty="0"/>
              <a:t> </a:t>
            </a:r>
            <a:r>
              <a:rPr lang="en-US" altLang="zh-CN" dirty="0"/>
              <a:t>entirely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3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166A-1DAE-C04E-AD57-383CAA71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DEFINING</a:t>
            </a:r>
            <a:r>
              <a:rPr lang="zh-CN" altLang="en-US" sz="3600" dirty="0"/>
              <a:t> </a:t>
            </a:r>
            <a:r>
              <a:rPr lang="en-US" altLang="zh-CN" sz="3600" dirty="0"/>
              <a:t>NORMAL</a:t>
            </a:r>
            <a:r>
              <a:rPr lang="zh-CN" altLang="en-US" sz="3600" dirty="0"/>
              <a:t> </a:t>
            </a:r>
            <a:r>
              <a:rPr lang="en-US" altLang="zh-CN" sz="3600" dirty="0"/>
              <a:t>DISTRIBUTION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BEEC-D3C9-F349-A476-7429B67DD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181600"/>
            <a:ext cx="10820400" cy="1037085"/>
          </a:xfrm>
        </p:spPr>
        <p:txBody>
          <a:bodyPr>
            <a:normAutofit/>
          </a:bodyPr>
          <a:lstStyle/>
          <a:p>
            <a:r>
              <a:rPr lang="en-US" altLang="zh-CN" dirty="0"/>
              <a:t>Quiz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 </a:t>
            </a:r>
            <a:r>
              <a:rPr lang="en-US" altLang="zh-CN" dirty="0"/>
              <a:t>__%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above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163E7-93D3-154C-B8DB-FCD5CCD79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94"/>
          <a:stretch/>
        </p:blipFill>
        <p:spPr>
          <a:xfrm>
            <a:off x="2438400" y="2261217"/>
            <a:ext cx="5760472" cy="27918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DFACE6-7E4B-7F43-B57C-4AD01A141374}"/>
              </a:ext>
            </a:extLst>
          </p:cNvPr>
          <p:cNvSpPr txBox="1">
            <a:spLocks/>
          </p:cNvSpPr>
          <p:nvPr/>
        </p:nvSpPr>
        <p:spPr>
          <a:xfrm>
            <a:off x="685800" y="1837765"/>
            <a:ext cx="10820400" cy="448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r>
              <a:rPr lang="zh-CN" altLang="en-US" dirty="0"/>
              <a:t> </a:t>
            </a:r>
            <a:r>
              <a:rPr lang="en-US" altLang="zh-CN" dirty="0"/>
              <a:t>determines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probabilities</a:t>
            </a:r>
            <a:r>
              <a:rPr lang="zh-CN" altLang="en-US" dirty="0"/>
              <a:t> </a:t>
            </a:r>
            <a:r>
              <a:rPr lang="en-US" altLang="zh-CN" dirty="0"/>
              <a:t>entirely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FE9B46-C450-134C-AA26-A09AEAE68301}"/>
              </a:ext>
            </a:extLst>
          </p:cNvPr>
          <p:cNvCxnSpPr/>
          <p:nvPr/>
        </p:nvCxnSpPr>
        <p:spPr>
          <a:xfrm>
            <a:off x="3352800" y="4876800"/>
            <a:ext cx="36576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C9EE13-28AF-8E47-8D2D-69AF5B702AB2}"/>
              </a:ext>
            </a:extLst>
          </p:cNvPr>
          <p:cNvCxnSpPr/>
          <p:nvPr/>
        </p:nvCxnSpPr>
        <p:spPr>
          <a:xfrm>
            <a:off x="7010400" y="4750578"/>
            <a:ext cx="0" cy="2524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6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7FB-153C-E94E-B04B-99A1382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en-US" altLang="zh-CN" dirty="0"/>
              <a:t>standardization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1453-D77F-6246-A9A2-6F0976DE5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553200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standardize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u="sng" dirty="0"/>
              <a:t>Test</a:t>
            </a:r>
            <a:r>
              <a:rPr lang="zh-CN" altLang="en-US" u="sng" dirty="0"/>
              <a:t> </a:t>
            </a:r>
            <a:r>
              <a:rPr lang="en-US" altLang="zh-CN" u="sng" dirty="0"/>
              <a:t>score</a:t>
            </a:r>
            <a:r>
              <a:rPr lang="zh-CN" altLang="en-US" u="sng" dirty="0"/>
              <a:t> </a:t>
            </a:r>
            <a:r>
              <a:rPr lang="en-US" altLang="zh-CN" u="sng" dirty="0"/>
              <a:t>example</a:t>
            </a:r>
          </a:p>
          <a:p>
            <a:pPr lvl="1"/>
            <a:r>
              <a:rPr lang="en-US" altLang="zh-CN" dirty="0"/>
              <a:t>Midterm: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80,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</a:p>
          <a:p>
            <a:pPr lvl="1"/>
            <a:r>
              <a:rPr lang="en-US" altLang="zh-CN" dirty="0"/>
              <a:t>Final: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70,</a:t>
            </a:r>
            <a:r>
              <a:rPr lang="zh-CN" altLang="en-US" dirty="0"/>
              <a:t> </a:t>
            </a:r>
            <a:r>
              <a:rPr lang="en-US" altLang="zh-CN" dirty="0"/>
              <a:t>SD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7.5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scored</a:t>
            </a:r>
            <a:r>
              <a:rPr lang="zh-CN" altLang="en-US" dirty="0"/>
              <a:t> </a:t>
            </a:r>
            <a:r>
              <a:rPr lang="en-US" altLang="zh-CN" dirty="0"/>
              <a:t>88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mid-term</a:t>
            </a:r>
            <a:r>
              <a:rPr lang="zh-CN" altLang="en-US" dirty="0"/>
              <a:t> </a:t>
            </a:r>
            <a:r>
              <a:rPr lang="en-US" altLang="zh-CN" dirty="0"/>
              <a:t>exam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exam.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say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student’s</a:t>
            </a:r>
            <a:r>
              <a:rPr lang="zh-CN" altLang="en-US" dirty="0"/>
              <a:t> </a:t>
            </a:r>
            <a:r>
              <a:rPr lang="en-US" altLang="zh-CN" dirty="0"/>
              <a:t>performance?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861779-0377-DE46-9411-8EA84987E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057401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446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2610</TotalTime>
  <Words>1049</Words>
  <Application>Microsoft Macintosh PowerPoint</Application>
  <PresentationFormat>Widescreen</PresentationFormat>
  <Paragraphs>149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SimSun</vt:lpstr>
      <vt:lpstr>SimSun</vt:lpstr>
      <vt:lpstr>Arial</vt:lpstr>
      <vt:lpstr>Calibri</vt:lpstr>
      <vt:lpstr>Cambria Math</vt:lpstr>
      <vt:lpstr>Century Gothic</vt:lpstr>
      <vt:lpstr>Times New Roman</vt:lpstr>
      <vt:lpstr>Vapor Trail</vt:lpstr>
      <vt:lpstr>Sociology: 3549 Standardized distribution</vt:lpstr>
      <vt:lpstr>announcement</vt:lpstr>
      <vt:lpstr>agenda</vt:lpstr>
      <vt:lpstr>Commonly observed bell-shaped distribution</vt:lpstr>
      <vt:lpstr>Normal distribution</vt:lpstr>
      <vt:lpstr>Theoretical probability distribution</vt:lpstr>
      <vt:lpstr>DEFINING NORMAL DISTRIBUTION</vt:lpstr>
      <vt:lpstr>DEFINING NORMAL DISTRIBUTION</vt:lpstr>
      <vt:lpstr>standardization</vt:lpstr>
      <vt:lpstr>Z-score</vt:lpstr>
      <vt:lpstr>Calculation of z-score</vt:lpstr>
      <vt:lpstr>Standard normal distribution</vt:lpstr>
      <vt:lpstr>Example #1</vt:lpstr>
      <vt:lpstr>Example #2</vt:lpstr>
      <vt:lpstr>In-class exercise</vt:lpstr>
      <vt:lpstr>A few clarifications</vt:lpstr>
      <vt:lpstr>A few clarifications</vt:lpstr>
      <vt:lpstr>      Now let’s do this in Stata.</vt:lpstr>
    </vt:vector>
  </TitlesOfParts>
  <Company>Ohio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Levels of Measurement    &amp; Basic Math Review</dc:title>
  <dc:creator>Trent T. Steidley</dc:creator>
  <cp:lastModifiedBy>ychu612@gmail.com</cp:lastModifiedBy>
  <cp:revision>212</cp:revision>
  <dcterms:created xsi:type="dcterms:W3CDTF">2012-01-09T18:26:26Z</dcterms:created>
  <dcterms:modified xsi:type="dcterms:W3CDTF">2020-09-28T15:27:18Z</dcterms:modified>
</cp:coreProperties>
</file>